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300" r:id="rId2"/>
    <p:sldId id="295" r:id="rId3"/>
    <p:sldId id="296" r:id="rId4"/>
    <p:sldId id="297" r:id="rId5"/>
    <p:sldId id="263" r:id="rId6"/>
    <p:sldId id="264" r:id="rId7"/>
    <p:sldId id="265" r:id="rId8"/>
    <p:sldId id="276" r:id="rId9"/>
    <p:sldId id="260" r:id="rId10"/>
    <p:sldId id="292" r:id="rId11"/>
    <p:sldId id="293" r:id="rId12"/>
    <p:sldId id="268" r:id="rId13"/>
    <p:sldId id="299" r:id="rId14"/>
    <p:sldId id="267" r:id="rId15"/>
    <p:sldId id="270" r:id="rId16"/>
    <p:sldId id="301" r:id="rId17"/>
    <p:sldId id="269" r:id="rId18"/>
    <p:sldId id="294" r:id="rId19"/>
    <p:sldId id="273" r:id="rId20"/>
    <p:sldId id="274" r:id="rId21"/>
    <p:sldId id="275" r:id="rId22"/>
    <p:sldId id="302" r:id="rId23"/>
    <p:sldId id="271" r:id="rId24"/>
    <p:sldId id="306" r:id="rId25"/>
    <p:sldId id="312" r:id="rId26"/>
    <p:sldId id="313" r:id="rId27"/>
    <p:sldId id="311" r:id="rId28"/>
    <p:sldId id="285" r:id="rId29"/>
    <p:sldId id="314" r:id="rId30"/>
    <p:sldId id="305" r:id="rId31"/>
    <p:sldId id="291" r:id="rId32"/>
    <p:sldId id="304" r:id="rId33"/>
    <p:sldId id="303" r:id="rId34"/>
    <p:sldId id="316" r:id="rId35"/>
    <p:sldId id="318" r:id="rId36"/>
    <p:sldId id="315" r:id="rId37"/>
    <p:sldId id="317" r:id="rId38"/>
    <p:sldId id="309" r:id="rId39"/>
    <p:sldId id="310" r:id="rId40"/>
    <p:sldId id="289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2295" autoAdjust="0"/>
  </p:normalViewPr>
  <p:slideViewPr>
    <p:cSldViewPr snapToGrid="0" snapToObjects="1">
      <p:cViewPr varScale="1">
        <p:scale>
          <a:sx n="67" d="100"/>
          <a:sy n="67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08F278-2C87-A743-9335-D014EC131CAC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C34D3D-EC57-074E-9A38-D49B2F3277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55549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34D3D-EC57-074E-9A38-D49B2F32774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9726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 the availability of the concept of addition, we can clarify the role of unit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fractions in the study of fractions. We observe that among whole numbers, every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whole number is just the repeated addition of 1 to itself, e.g., 23 is just 1 added to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itself 23 times. In the same way, every fraction is the repeated addition of a unit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fraction.</a:t>
            </a:r>
          </a:p>
          <a:p>
            <a:r>
              <a:rPr lang="en-US" sz="1200" b="0" i="0" u="none" strike="noStrike" kern="16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because 3/5 is the total length of 3 copies of 1/5 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34D3D-EC57-074E-9A38-D49B2F32774A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8884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can you tell me about both</a:t>
            </a:r>
            <a:r>
              <a:rPr lang="en-US" baseline="0" dirty="0" smtClean="0"/>
              <a:t> shapes.  Congruency is about the same size and same shape. Congruency has the same area.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Take the left picture, for example. There are 4 thin congruent rectangles and the unit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square is divided into four congruent parts. Since the rectangles are congruent, they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each have the same area. So the whole (i.e., the area of the unit square, which is 1)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 been divided into 4 equal parts (i.e., into 4 parts of equal area). By definition, the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area of the shaded region is 1/4 , because it is one part when the whole is divided into 4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equal parts. It is in this sense that each rectangle represents 1/4 . The same discussion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be given to the right picture.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34D3D-EC57-074E-9A38-D49B2F32774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46038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this problem, it is assumed that students can guess that the area of the left square is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whole (in which case, the shaded area represents the fraction 3/2 . This assumption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unjustied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because students could equally well assume that the area of the big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rectangle (consisting of two squares) is the whole, in which case the shaded area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would represent the fraction 3/4 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34D3D-EC57-074E-9A38-D49B2F32774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3844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34D3D-EC57-074E-9A38-D49B2F32774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742016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Once we agree to the convention that each time we divide the unit segment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into 3 equal parts (i.e., segments of equal lengths) we use the segment that has 0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an endpoint as the reference segment, then we may as well forget the thickened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segment itself and use its right endpoint as the reference. We will further agree to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call this endpoint 1/3 . Then for obvious reasons such as those given in the preceding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paragraph, the endpoint of the preceding bracketed segment will be denoted by 5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 . The \5" signifies that is the length of 5 of the reference segments.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34D3D-EC57-074E-9A38-D49B2F32774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48892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Now, consider a typical fraction 5/3 . Relative to the whole which is the length of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unit segment [0; 1], then 5/3 is the symbol that denotes the combined length of 5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segments where each segment is a part when [0; 1] is divided into 3 parts of equal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length. In other words, if we think of the thickened segment as \the unit segment",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then 5/3 would just be \the number 5" in the usual way we count up to 5 in the context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 whole numbers.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34D3D-EC57-074E-9A38-D49B2F32774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59058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a fraction has a denominator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dierent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from 3, we can identify it with another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point on the number line in exactly the same way. For example, the point which is the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fraction 8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 can be located as follows: the denominator indicates that the unit segment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[0; 1] is divided into 5 segments of equal length, and the numerator 8 indicates that 8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 is the length of the segment when 8 of the above-mentioned segments are put together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end-to-end, as shown: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34D3D-EC57-074E-9A38-D49B2F32774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70673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addition of whole numbers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34D3D-EC57-074E-9A38-D49B2F32774A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75803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Addition of fractions is the same as addition with</a:t>
            </a:r>
            <a:r>
              <a:rPr lang="en-US" baseline="0" dirty="0" smtClean="0"/>
              <a:t> whole numbers? We are putting together quantities.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34D3D-EC57-074E-9A38-D49B2F32774A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34546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Fifth Grade Decimal Workshop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313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Numerator</a:t>
            </a:r>
          </a:p>
          <a:p>
            <a:endParaRPr lang="en-US" dirty="0" smtClean="0"/>
          </a:p>
          <a:p>
            <a:r>
              <a:rPr lang="en-US" dirty="0" smtClean="0"/>
              <a:t>Same Denominator</a:t>
            </a:r>
          </a:p>
          <a:p>
            <a:endParaRPr lang="en-US" dirty="0" smtClean="0"/>
          </a:p>
          <a:p>
            <a:r>
              <a:rPr lang="en-US" dirty="0" smtClean="0"/>
              <a:t>Compare to a benchmark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71450" y="1600201"/>
            <a:ext cx="2689046" cy="51665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71450" y="2776612"/>
            <a:ext cx="2962930" cy="51665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71450" y="4121477"/>
            <a:ext cx="3759684" cy="51665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6894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Counting with unit Fraction</a:t>
            </a:r>
            <a:endParaRPr lang="en-US" dirty="0"/>
          </a:p>
        </p:txBody>
      </p:sp>
      <p:pic>
        <p:nvPicPr>
          <p:cNvPr id="3" name="Picture 2" descr="images-22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49277" y="1444532"/>
            <a:ext cx="6164345" cy="493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1513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images-28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1496" y="2765819"/>
            <a:ext cx="8732504" cy="2146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9751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Foundation is still the unit</a:t>
            </a:r>
            <a:endParaRPr lang="en-US" dirty="0"/>
          </a:p>
        </p:txBody>
      </p:sp>
      <p:pic>
        <p:nvPicPr>
          <p:cNvPr id="4" name="Picture 3" descr="Screen Shot 2012-11-12 at 10.46.48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02887" y="1989871"/>
            <a:ext cx="5487923" cy="9993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14538" y="3629938"/>
            <a:ext cx="5922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.</a:t>
            </a:r>
            <a:r>
              <a:rPr lang="en-US" sz="2800" b="1" dirty="0" smtClean="0"/>
              <a:t>6 = .1 + .1 + .1 +.1 + .1 +.1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xmlns="" val="1719766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Decomposition of Number is still a Foundation</a:t>
            </a:r>
            <a:endParaRPr lang="en-US" dirty="0"/>
          </a:p>
        </p:txBody>
      </p:sp>
      <p:pic>
        <p:nvPicPr>
          <p:cNvPr id="4" name="Picture 3" descr="Screen Shot 2012-11-12 at 10.47.18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841" y="2051049"/>
            <a:ext cx="2784011" cy="26688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26238" y="2592416"/>
            <a:ext cx="22713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1 = .1 + .9</a:t>
            </a:r>
          </a:p>
          <a:p>
            <a:endParaRPr lang="en-US" sz="3200" b="1" dirty="0"/>
          </a:p>
          <a:p>
            <a:r>
              <a:rPr lang="en-US" sz="3200" b="1" dirty="0" smtClean="0"/>
              <a:t>1 = .2 + .8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xmlns="" val="3294145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Equivalence by Subdividing</a:t>
            </a:r>
            <a:endParaRPr lang="en-US" dirty="0"/>
          </a:p>
        </p:txBody>
      </p:sp>
      <p:pic>
        <p:nvPicPr>
          <p:cNvPr id="7" name="Picture 6" descr="Screen Shot 2012-11-12 at 11.16.14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3400" y="1968500"/>
            <a:ext cx="2984500" cy="2921000"/>
          </a:xfrm>
          <a:prstGeom prst="rect">
            <a:avLst/>
          </a:prstGeom>
        </p:spPr>
      </p:pic>
      <p:pic>
        <p:nvPicPr>
          <p:cNvPr id="3" name="Picture 2" descr="Screen Shot 2012-11-12 at 11.04.25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86100" y="1955800"/>
            <a:ext cx="2971800" cy="2933700"/>
          </a:xfrm>
          <a:prstGeom prst="rect">
            <a:avLst/>
          </a:prstGeom>
        </p:spPr>
      </p:pic>
      <p:pic>
        <p:nvPicPr>
          <p:cNvPr id="5" name="Picture 4" descr="Screen Shot 2012-11-12 at 11.13.02 A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96949" y="2120900"/>
            <a:ext cx="608176" cy="2768600"/>
          </a:xfrm>
          <a:prstGeom prst="rect">
            <a:avLst/>
          </a:prstGeom>
        </p:spPr>
      </p:pic>
      <p:pic>
        <p:nvPicPr>
          <p:cNvPr id="6" name="Picture 5" descr="Screen Shot 2012-11-12 at 11.08.09 AM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86100" y="4889500"/>
            <a:ext cx="2971800" cy="665678"/>
          </a:xfrm>
          <a:prstGeom prst="rect">
            <a:avLst/>
          </a:prstGeom>
        </p:spPr>
      </p:pic>
      <p:pic>
        <p:nvPicPr>
          <p:cNvPr id="8" name="Picture 7" descr="Screen Shot 2012-11-12 at 10.55.11 AM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3400" y="1841500"/>
            <a:ext cx="299720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88654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with base 10 Blocks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Spend time discussing and creating 2 activities you can use in your class with the Base 10 blocks.</a:t>
            </a:r>
          </a:p>
          <a:p>
            <a:pPr lvl="1"/>
            <a:r>
              <a:rPr lang="en-US" smtClean="0"/>
              <a:t>Creating </a:t>
            </a:r>
            <a:r>
              <a:rPr lang="en-US" dirty="0" smtClean="0"/>
              <a:t>a Number</a:t>
            </a:r>
          </a:p>
          <a:p>
            <a:pPr lvl="1"/>
            <a:r>
              <a:rPr lang="en-US" dirty="0" smtClean="0"/>
              <a:t>Inequality</a:t>
            </a:r>
          </a:p>
          <a:p>
            <a:pPr lvl="1"/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6543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 to the </a:t>
            </a:r>
            <a:r>
              <a:rPr lang="en-US" dirty="0" err="1" smtClean="0"/>
              <a:t>Numberline</a:t>
            </a:r>
            <a:endParaRPr lang="en-US" dirty="0"/>
          </a:p>
        </p:txBody>
      </p:sp>
      <p:pic>
        <p:nvPicPr>
          <p:cNvPr id="3" name="Picture 2" descr="images-30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0953" y="2169165"/>
            <a:ext cx="8060598" cy="322406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9275" y="3782812"/>
            <a:ext cx="8042276" cy="16104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551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Prove using Base 10 Blocks</a:t>
            </a:r>
            <a:endParaRPr lang="en-US" dirty="0"/>
          </a:p>
        </p:txBody>
      </p:sp>
      <p:pic>
        <p:nvPicPr>
          <p:cNvPr id="3" name="Picture 2" descr="Screen Shot 2012-11-12 at 11.56.18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0005" y="1823717"/>
            <a:ext cx="6545900" cy="207928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926080" y="1823717"/>
            <a:ext cx="2263571" cy="20792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949351" y="1823717"/>
            <a:ext cx="1448663" cy="20792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6182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284174" cy="1336956"/>
          </a:xfrm>
        </p:spPr>
        <p:txBody>
          <a:bodyPr/>
          <a:lstStyle/>
          <a:p>
            <a:r>
              <a:rPr lang="en-US" dirty="0" smtClean="0"/>
              <a:t>Prove using the Number line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32257" y="2344287"/>
            <a:ext cx="833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If</a:t>
            </a:r>
            <a:endParaRPr lang="en-US" sz="4000" b="1" dirty="0"/>
          </a:p>
        </p:txBody>
      </p:sp>
      <p:pic>
        <p:nvPicPr>
          <p:cNvPr id="6" name="Picture 5" descr="Screen Shot 2012-11-12 at 12.01.0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84706" y="1933149"/>
            <a:ext cx="2550268" cy="153016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45794" y="4468133"/>
            <a:ext cx="15970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then</a:t>
            </a:r>
            <a:endParaRPr lang="en-US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384706" y="4755854"/>
            <a:ext cx="19357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.6 = .60</a:t>
            </a:r>
            <a:endParaRPr lang="en-US" sz="3600" b="1" dirty="0"/>
          </a:p>
        </p:txBody>
      </p:sp>
      <p:sp>
        <p:nvSpPr>
          <p:cNvPr id="9" name="Rectangle 8"/>
          <p:cNvSpPr/>
          <p:nvPr/>
        </p:nvSpPr>
        <p:spPr>
          <a:xfrm>
            <a:off x="3384706" y="4755854"/>
            <a:ext cx="2191409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6595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-20.jpe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6129" r="-161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39459178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 </a:t>
            </a:r>
            <a:endParaRPr lang="en-US" dirty="0"/>
          </a:p>
        </p:txBody>
      </p:sp>
      <p:pic>
        <p:nvPicPr>
          <p:cNvPr id="3" name="Picture 2" descr="Screen Shot 2012-11-12 at 12.42.21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2374" y="1868014"/>
            <a:ext cx="5158818" cy="32343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754217" y="1868014"/>
            <a:ext cx="2668953" cy="15005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09427" y="3575686"/>
            <a:ext cx="2668953" cy="173952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9335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Screen Shot 2012-11-12 at 12.42.30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4641" y="916269"/>
            <a:ext cx="5504474" cy="1532683"/>
          </a:xfrm>
          <a:prstGeom prst="rect">
            <a:avLst/>
          </a:prstGeom>
        </p:spPr>
      </p:pic>
      <p:pic>
        <p:nvPicPr>
          <p:cNvPr id="5" name="Picture 4" descr="Screen Shot 2012-11-12 at 12.42.39 P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34286" y="2448952"/>
            <a:ext cx="4757265" cy="1493381"/>
          </a:xfrm>
          <a:prstGeom prst="rect">
            <a:avLst/>
          </a:prstGeom>
        </p:spPr>
      </p:pic>
      <p:pic>
        <p:nvPicPr>
          <p:cNvPr id="6" name="Picture 5" descr="Screen Shot 2012-11-12 at 12.43.00 PM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49700" y="4351581"/>
            <a:ext cx="1244600" cy="11049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225750" y="1045857"/>
            <a:ext cx="2702987" cy="11354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333915" y="2448951"/>
            <a:ext cx="4057862" cy="14933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99540" y="4351581"/>
            <a:ext cx="1380223" cy="10866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57804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Adjective Noun Connection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6365" y="2274978"/>
            <a:ext cx="64947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3 tenths + 25 hundredths 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49275" y="3365911"/>
            <a:ext cx="80789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30 hundredths + 25 hundredths</a:t>
            </a:r>
            <a:endParaRPr lang="en-US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22339" y="4662120"/>
            <a:ext cx="38004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55 hundredths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xmlns="" val="369521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 to Decimal  </a:t>
            </a:r>
            <a:r>
              <a:rPr lang="en-US" dirty="0"/>
              <a:t>A</a:t>
            </a:r>
            <a:r>
              <a:rPr lang="en-US" dirty="0" smtClean="0"/>
              <a:t>ddition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957775" y="2159114"/>
            <a:ext cx="48106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.</a:t>
            </a:r>
            <a:r>
              <a:rPr lang="en-US" sz="4000" b="1" dirty="0" smtClean="0"/>
              <a:t>3 + .25 = .30 +.25</a:t>
            </a:r>
            <a:endParaRPr lang="en-US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044261" y="3253747"/>
            <a:ext cx="13285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=.55</a:t>
            </a:r>
            <a:endParaRPr lang="en-US" sz="4000" b="1" dirty="0"/>
          </a:p>
        </p:txBody>
      </p:sp>
      <p:sp>
        <p:nvSpPr>
          <p:cNvPr id="7" name="Rectangle 6"/>
          <p:cNvSpPr/>
          <p:nvPr/>
        </p:nvSpPr>
        <p:spPr>
          <a:xfrm>
            <a:off x="1656269" y="2054088"/>
            <a:ext cx="2263571" cy="10432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60109" y="2054088"/>
            <a:ext cx="2263571" cy="10432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32504" y="3253747"/>
            <a:ext cx="1623302" cy="10432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0870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Decimal to Fraction</a:t>
            </a:r>
            <a:endParaRPr lang="en-US" dirty="0"/>
          </a:p>
        </p:txBody>
      </p:sp>
      <p:pic>
        <p:nvPicPr>
          <p:cNvPr id="3" name="Picture 2" descr="Screen Shot 2012-11-12 at 1.42.31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0151" y="3277482"/>
            <a:ext cx="3446381" cy="1736653"/>
          </a:xfrm>
          <a:prstGeom prst="rect">
            <a:avLst/>
          </a:prstGeom>
        </p:spPr>
      </p:pic>
      <p:pic>
        <p:nvPicPr>
          <p:cNvPr id="5" name="Picture 4" descr="Screen Shot 2012-11-12 at 2.17.08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60313" y="1444532"/>
            <a:ext cx="5196773" cy="162034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548510" y="1444532"/>
            <a:ext cx="2263571" cy="134911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030260" y="3561880"/>
            <a:ext cx="2701062" cy="124740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48764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and Solve</a:t>
            </a:r>
            <a:endParaRPr lang="en-US" dirty="0"/>
          </a:p>
        </p:txBody>
      </p:sp>
      <p:pic>
        <p:nvPicPr>
          <p:cNvPr id="3" name="Picture 2" descr="Screen Shot 2012-11-13 at 11.44.13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17700" y="1651000"/>
            <a:ext cx="5295900" cy="1181100"/>
          </a:xfrm>
          <a:prstGeom prst="rect">
            <a:avLst/>
          </a:prstGeom>
        </p:spPr>
      </p:pic>
      <p:pic>
        <p:nvPicPr>
          <p:cNvPr id="4" name="Picture 3" descr="Screen Shot 2012-11-13 at 11.45.25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08096" y="2806700"/>
            <a:ext cx="2933700" cy="1244600"/>
          </a:xfrm>
          <a:prstGeom prst="rect">
            <a:avLst/>
          </a:prstGeom>
        </p:spPr>
      </p:pic>
      <p:pic>
        <p:nvPicPr>
          <p:cNvPr id="5" name="Picture 4" descr="Screen Shot 2012-11-13 at 11.45.35 A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5024" y="4051300"/>
            <a:ext cx="3962400" cy="15367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336110" y="1651000"/>
            <a:ext cx="1865515" cy="1155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622995" y="2953568"/>
            <a:ext cx="2318801" cy="1155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622995" y="4335534"/>
            <a:ext cx="3474429" cy="1155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9884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and Solve</a:t>
            </a:r>
            <a:endParaRPr lang="en-US" dirty="0"/>
          </a:p>
        </p:txBody>
      </p:sp>
      <p:pic>
        <p:nvPicPr>
          <p:cNvPr id="3" name="Picture 2" descr="Screen Shot 2012-11-13 at 11.46.03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50515" y="2108200"/>
            <a:ext cx="4991100" cy="1320800"/>
          </a:xfrm>
          <a:prstGeom prst="rect">
            <a:avLst/>
          </a:prstGeom>
        </p:spPr>
      </p:pic>
      <p:pic>
        <p:nvPicPr>
          <p:cNvPr id="4" name="Picture 3" descr="Screen Shot 2012-11-13 at 11.46.23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41615" y="2032000"/>
            <a:ext cx="1587500" cy="1397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065972" y="2228850"/>
            <a:ext cx="3863143" cy="1155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9884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and Solve</a:t>
            </a:r>
            <a:endParaRPr lang="en-US" dirty="0"/>
          </a:p>
        </p:txBody>
      </p:sp>
      <p:pic>
        <p:nvPicPr>
          <p:cNvPr id="3" name="Picture 2" descr="Screen Shot 2012-11-13 at 11.46.31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8600" y="1689100"/>
            <a:ext cx="3606800" cy="1155700"/>
          </a:xfrm>
          <a:prstGeom prst="rect">
            <a:avLst/>
          </a:prstGeom>
        </p:spPr>
      </p:pic>
      <p:pic>
        <p:nvPicPr>
          <p:cNvPr id="5" name="Picture 4" descr="Screen Shot 2012-11-13 at 11.46.23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1100" y="1614145"/>
            <a:ext cx="1587500" cy="1397000"/>
          </a:xfrm>
          <a:prstGeom prst="rect">
            <a:avLst/>
          </a:prstGeom>
        </p:spPr>
      </p:pic>
      <p:pic>
        <p:nvPicPr>
          <p:cNvPr id="4" name="Picture 3" descr="Screen Shot 2012-11-13 at 11.46.40 A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55331" y="3011145"/>
            <a:ext cx="5435600" cy="15748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35843" y="3230201"/>
            <a:ext cx="1657038" cy="1155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16586" y="1718392"/>
            <a:ext cx="839338" cy="11557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92880" y="1651000"/>
            <a:ext cx="3708746" cy="1155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008872" y="3230201"/>
            <a:ext cx="2782059" cy="1155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9884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and Solve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937194" y="2547431"/>
            <a:ext cx="26112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2.1 +4.39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xmlns="" val="120670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and Solve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699043" y="2345588"/>
            <a:ext cx="27715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3.23 + 5.4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699043" y="4012946"/>
            <a:ext cx="27715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4.8 + 3.26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xmlns="" val="217188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Teachers will have a deeper understanding of the Decimal Domain of the Common Core. They will demonstrate their understanding through their struggle of working through the given activities and through </a:t>
            </a:r>
            <a:r>
              <a:rPr lang="en-US" dirty="0"/>
              <a:t>the use of precise language when sharing their </a:t>
            </a:r>
            <a:r>
              <a:rPr lang="en-US" dirty="0" smtClean="0"/>
              <a:t>thinking.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225421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and Solve 5.NBT.7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22821" y="2010446"/>
            <a:ext cx="681468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4000" b="1" dirty="0" smtClean="0"/>
              <a:t>Base 10 Blocks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4000" b="1" dirty="0" smtClean="0"/>
              <a:t>Based on Place value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4000" b="1" dirty="0" smtClean="0"/>
              <a:t>Properties of Operations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4000" b="1" dirty="0" smtClean="0"/>
              <a:t>Equivalency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xmlns="" val="284876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Screen Shot 2012-10-29 at 1.59.1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54966" y="3615457"/>
            <a:ext cx="5371814" cy="703117"/>
          </a:xfrm>
          <a:prstGeom prst="rect">
            <a:avLst/>
          </a:prstGeom>
        </p:spPr>
      </p:pic>
      <p:pic>
        <p:nvPicPr>
          <p:cNvPr id="4" name="Picture 3" descr="Screen Shot 2012-10-29 at 1.59.07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52526" y="1904646"/>
            <a:ext cx="4724021" cy="98045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860077" y="2038388"/>
            <a:ext cx="1755899" cy="9878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74508" y="3615457"/>
            <a:ext cx="3668575" cy="9473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754966" y="3615457"/>
            <a:ext cx="1133169" cy="9473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46356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with Base 10 blocks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65451" y="2362073"/>
            <a:ext cx="19747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3 X 4.2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125549" y="3858137"/>
            <a:ext cx="39154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4.2 + 4.2 + 4.2</a:t>
            </a:r>
            <a:endParaRPr lang="en-US" sz="4000" b="1" dirty="0"/>
          </a:p>
        </p:txBody>
      </p:sp>
      <p:sp>
        <p:nvSpPr>
          <p:cNvPr id="5" name="Rectangle 4"/>
          <p:cNvSpPr/>
          <p:nvPr/>
        </p:nvSpPr>
        <p:spPr>
          <a:xfrm>
            <a:off x="1933665" y="3790400"/>
            <a:ext cx="4107289" cy="10432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48764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Multiplication Area Model Whole Numbers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616193" y="3087479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14 x 5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616193" y="3958453"/>
            <a:ext cx="20441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13 x 14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25018" y="1719199"/>
            <a:ext cx="70553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Use graph paper and explain</a:t>
            </a:r>
          </a:p>
          <a:p>
            <a:r>
              <a:rPr lang="en-US" sz="3600" dirty="0" smtClean="0"/>
              <a:t>using the distributive property.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284876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Multiplying </a:t>
            </a:r>
            <a:br>
              <a:rPr lang="en-US" dirty="0" smtClean="0"/>
            </a:br>
            <a:r>
              <a:rPr lang="en-US" dirty="0" smtClean="0"/>
              <a:t>(Area Model)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-41552" r="-415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34150140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Numerical Expression is being modeled?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-41552" r="-415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57834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numerical Expression being modeled?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-41552" r="-41552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982861" y="2975650"/>
            <a:ext cx="721466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How would you connect this model to the </a:t>
            </a:r>
          </a:p>
          <a:p>
            <a:r>
              <a:rPr lang="en-US" sz="2800" dirty="0" smtClean="0"/>
              <a:t>Distributive property? Build and simplify </a:t>
            </a:r>
          </a:p>
          <a:p>
            <a:r>
              <a:rPr lang="en-US" sz="2800" dirty="0" smtClean="0"/>
              <a:t>Your numerical expression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88073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Using the Area Model </a:t>
            </a:r>
            <a:r>
              <a:rPr lang="en-US" b="1" dirty="0" smtClean="0"/>
              <a:t>Multiply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49275" y="1600201"/>
            <a:ext cx="8042276" cy="4343400"/>
          </a:xfrm>
        </p:spPr>
        <p:txBody>
          <a:bodyPr>
            <a:normAutofit/>
          </a:bodyPr>
          <a:lstStyle/>
          <a:p>
            <a:pPr marL="349250" lvl="1" indent="0" algn="ctr">
              <a:buNone/>
            </a:pPr>
            <a:endParaRPr lang="en-US" sz="3200" b="1" dirty="0" smtClean="0"/>
          </a:p>
          <a:p>
            <a:pPr marL="349250" lvl="1" indent="0" algn="ctr">
              <a:buNone/>
            </a:pPr>
            <a:r>
              <a:rPr lang="en-US" sz="3200" b="1" dirty="0" smtClean="0"/>
              <a:t>2.3 X 3.4</a:t>
            </a:r>
          </a:p>
          <a:p>
            <a:pPr lvl="1" algn="ctr"/>
            <a:endParaRPr lang="en-US" sz="3200" b="1" dirty="0"/>
          </a:p>
          <a:p>
            <a:pPr marL="349250" lvl="1" indent="0" algn="ctr">
              <a:buNone/>
            </a:pPr>
            <a:r>
              <a:rPr lang="en-US" sz="3200" b="1" dirty="0" smtClean="0"/>
              <a:t>3.4 X 4.2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xmlns="" val="126244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 the model to the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 10 to Distributive Property</a:t>
            </a:r>
          </a:p>
          <a:p>
            <a:r>
              <a:rPr lang="en-US" dirty="0" smtClean="0"/>
              <a:t>Connect to the Standard Algorithm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506245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Decimal Division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to the hundredths</a:t>
            </a:r>
          </a:p>
          <a:p>
            <a:r>
              <a:rPr lang="en-US" dirty="0" smtClean="0"/>
              <a:t>Focus on measurement Division</a:t>
            </a:r>
          </a:p>
          <a:p>
            <a:r>
              <a:rPr lang="en-US" dirty="0" smtClean="0"/>
              <a:t>Focus on the unit when connecting to the number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16667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Introducing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Put ( * ) next to what you are sure of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Put ( ? ) next to what you are unsure</a:t>
            </a:r>
          </a:p>
          <a:p>
            <a:pPr marL="349250" lvl="1" indent="0">
              <a:buNone/>
            </a:pP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Put an (X) next  what you do not understand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1831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images-4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10772" y="1286785"/>
            <a:ext cx="5933610" cy="446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4635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ongruent figures </a:t>
            </a:r>
            <a:r>
              <a:rPr lang="en-US" dirty="0"/>
              <a:t>have the same area.</a:t>
            </a:r>
          </a:p>
        </p:txBody>
      </p:sp>
      <p:pic>
        <p:nvPicPr>
          <p:cNvPr id="6" name="Picture 5" descr="Screen Shot 2012-10-28 at 9.03.41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16387" y="2091696"/>
            <a:ext cx="1752665" cy="1657411"/>
          </a:xfrm>
          <a:prstGeom prst="rect">
            <a:avLst/>
          </a:prstGeom>
        </p:spPr>
      </p:pic>
      <p:pic>
        <p:nvPicPr>
          <p:cNvPr id="7" name="Picture 6" descr="Screen Shot 2012-10-28 at 9.03.25 A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27110" y="2153155"/>
            <a:ext cx="1755648" cy="1699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4336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Focus is Area and not  the Shape</a:t>
            </a:r>
            <a:endParaRPr lang="en-US" dirty="0"/>
          </a:p>
        </p:txBody>
      </p:sp>
      <p:pic>
        <p:nvPicPr>
          <p:cNvPr id="4" name="Picture 3" descr="Screen Shot 2012-10-29 at 9.22.47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0107" y="2387136"/>
            <a:ext cx="7587779" cy="224040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84878" y="2642814"/>
            <a:ext cx="1864137" cy="17518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52086" y="2642814"/>
            <a:ext cx="1864137" cy="17518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3249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5"/>
            <a:ext cx="8042276" cy="2302919"/>
          </a:xfrm>
        </p:spPr>
        <p:txBody>
          <a:bodyPr/>
          <a:lstStyle/>
          <a:p>
            <a:r>
              <a:rPr lang="en-US" dirty="0" smtClean="0"/>
              <a:t>What fraction is represented by the following shaded area?</a:t>
            </a:r>
            <a:endParaRPr lang="en-US" dirty="0"/>
          </a:p>
        </p:txBody>
      </p:sp>
      <p:pic>
        <p:nvPicPr>
          <p:cNvPr id="4" name="Picture 3" descr="Screen Shot 2012-10-29 at 9.26.32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40995" y="2840721"/>
            <a:ext cx="4519061" cy="2546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8482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National Library of Virtual </a:t>
            </a:r>
            <a:r>
              <a:rPr lang="en-US" dirty="0" err="1" smtClean="0"/>
              <a:t>Manipulatives</a:t>
            </a:r>
            <a:endParaRPr lang="en-US" dirty="0" smtClean="0"/>
          </a:p>
          <a:p>
            <a:pPr lvl="1"/>
            <a:r>
              <a:rPr lang="en-US" dirty="0" smtClean="0"/>
              <a:t>Fractions Visualizing</a:t>
            </a:r>
          </a:p>
          <a:p>
            <a:pPr lvl="2"/>
            <a:r>
              <a:rPr lang="en-US" dirty="0"/>
              <a:t>http://</a:t>
            </a:r>
            <a:r>
              <a:rPr lang="en-US" dirty="0" err="1"/>
              <a:t>nlvm.usu.edu</a:t>
            </a:r>
            <a:r>
              <a:rPr lang="en-US" dirty="0"/>
              <a:t>/en/</a:t>
            </a:r>
            <a:r>
              <a:rPr lang="en-US" dirty="0" err="1"/>
              <a:t>nav</a:t>
            </a:r>
            <a:r>
              <a:rPr lang="en-US" dirty="0"/>
              <a:t>/category_g_2_t_1.html</a:t>
            </a:r>
          </a:p>
        </p:txBody>
      </p:sp>
    </p:spTree>
    <p:extLst>
      <p:ext uri="{BB962C8B-B14F-4D97-AF65-F5344CB8AC3E}">
        <p14:creationId xmlns:p14="http://schemas.microsoft.com/office/powerpoint/2010/main" xmlns="" val="81404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Fat Inch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4855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9844</TotalTime>
  <Words>1064</Words>
  <Application>Microsoft Office PowerPoint</Application>
  <PresentationFormat>On-screen Show (4:3)</PresentationFormat>
  <Paragraphs>142</Paragraphs>
  <Slides>40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Breeze</vt:lpstr>
      <vt:lpstr>Fifth Grade Decimal Workshop</vt:lpstr>
      <vt:lpstr>Slide 2</vt:lpstr>
      <vt:lpstr>Objective</vt:lpstr>
      <vt:lpstr>Introducing Activity</vt:lpstr>
      <vt:lpstr>Congruent figures have the same area.</vt:lpstr>
      <vt:lpstr>The Focus is Area and not  the Shape</vt:lpstr>
      <vt:lpstr>What fraction is represented by the following shaded area?</vt:lpstr>
      <vt:lpstr>Slide 8</vt:lpstr>
      <vt:lpstr>The Fat Inch</vt:lpstr>
      <vt:lpstr>Comparison</vt:lpstr>
      <vt:lpstr>Counting with unit Fraction</vt:lpstr>
      <vt:lpstr>Slide 12</vt:lpstr>
      <vt:lpstr>Foundation is still the unit</vt:lpstr>
      <vt:lpstr>Decomposition of Number is still a Foundation</vt:lpstr>
      <vt:lpstr>Equivalence by Subdividing</vt:lpstr>
      <vt:lpstr>Work with base 10 Blocks</vt:lpstr>
      <vt:lpstr>Connect to the Numberline</vt:lpstr>
      <vt:lpstr>Prove using Base 10 Blocks</vt:lpstr>
      <vt:lpstr>Prove using the Number line</vt:lpstr>
      <vt:lpstr>Addition </vt:lpstr>
      <vt:lpstr>Slide 21</vt:lpstr>
      <vt:lpstr>Adjective Noun Connection</vt:lpstr>
      <vt:lpstr>Connect to Decimal  Addition </vt:lpstr>
      <vt:lpstr>Decimal to Fraction</vt:lpstr>
      <vt:lpstr>Model and Solve</vt:lpstr>
      <vt:lpstr>Model and Solve</vt:lpstr>
      <vt:lpstr>Model and Solve</vt:lpstr>
      <vt:lpstr>Model and Solve</vt:lpstr>
      <vt:lpstr>Model and Solve</vt:lpstr>
      <vt:lpstr>Model and Solve 5.NBT.7</vt:lpstr>
      <vt:lpstr>Slide 31</vt:lpstr>
      <vt:lpstr>Model with Base 10 blocks </vt:lpstr>
      <vt:lpstr>Multiplication Area Model Whole Numbers</vt:lpstr>
      <vt:lpstr>Multiplying  (Area Model)</vt:lpstr>
      <vt:lpstr>What Numerical Expression is being modeled? </vt:lpstr>
      <vt:lpstr>What is the numerical Expression being modeled?</vt:lpstr>
      <vt:lpstr>Using the Area Model Multiply</vt:lpstr>
      <vt:lpstr>Connect the model to the property</vt:lpstr>
      <vt:lpstr>Decimal Division</vt:lpstr>
      <vt:lpstr>Slide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Karl.Romain</dc:creator>
  <cp:lastModifiedBy>elizabeth.clifford</cp:lastModifiedBy>
  <cp:revision>79</cp:revision>
  <dcterms:created xsi:type="dcterms:W3CDTF">2012-10-25T15:08:39Z</dcterms:created>
  <dcterms:modified xsi:type="dcterms:W3CDTF">2012-11-19T22:33:20Z</dcterms:modified>
</cp:coreProperties>
</file>